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547318-6858-42F3-9917-E89B013CE45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5D309C-B9A6-4EF9-986A-E8C85C90986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D5E222-AD61-4F2B-9E47-2B1AA4335A8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69F2F9-F79D-45B8-82B3-00740D8F1D1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25BCD84-5F69-4A3D-A9EB-6A7A2D490AC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19EC204-64E9-45AC-870C-99E0E7F895F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CEF8439-8500-4EE2-935A-A9B36752761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24BCC1B-BF17-429E-981E-67875CA1D8F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56CE327-AE5C-4059-87D3-040D555E013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C455705-E158-43B2-BB61-FE478FBEF8F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7C046F8-0DAB-4B8E-812D-637934CACC4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E239D2-6571-4F32-B734-095673BA9A5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7127029-5494-4181-9F70-CF1489040A6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193EFDB-2BD0-47E8-A3E0-1D39A5078D6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E0BFF2D-893B-4FD8-9621-34FF59699C5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A83BF7E-DAF3-4417-94D2-A9C7AA3631A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95DB86F-8DEB-4104-820B-E62D4295523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49CB3CE-D294-4915-8FA1-CFDB8444FE7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1661DD7-2F59-479C-AAFC-6BA512DD4DF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87C0128-081B-4FB0-BB06-B6CD4AE50D1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C53A727-1709-48C0-9A64-897DE4D31AF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227F650-AA50-469B-8EB4-B7C31FF274A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2616C6-CE76-4ABA-81C0-90A35268C48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66AA4C0-6C18-403B-872F-542FB1E675C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232901B-CB42-48CD-AE7A-E3B2202E47F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446EE11-4D60-4BC0-A16B-6D1EF1490CD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0AA3A2A-13FF-4011-BDEE-086B8A598A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8B3C8F1-D3E6-4A44-8061-5179A495D6C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11088B4-D065-4873-8160-FD059390FDB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229DCA1-BBFB-473B-AB23-46BE26C9ACB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AE559B-A32F-45F0-A630-9E26D6BF07A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C95A704-FE6E-4CCB-8E9E-7685F2C1076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158019-5E60-4D94-8767-9BD6640C02F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45FF02-263E-4376-A573-29E0F296BA1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C4665D-CE4F-43C5-AD8C-9889A2EA2E2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C977E1-C9DD-4986-ADE7-691389884A2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traight Connector 12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sv-SE" sz="18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CECFD27-8C59-4961-B4DC-6D08C7426ECC}" type="slidenum">
              <a:rPr b="0" lang="sv-SE" sz="18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sv-SE" sz="18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2BD5E77-6DF2-4488-B936-B63377C592CB}" type="slidenum">
              <a:rPr b="0" lang="sv-SE" sz="18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traight Connector 12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sv-SE" sz="18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1FD5EDA-1230-43AC-8A03-30AB34BB6E9B}" type="slidenum">
              <a:rPr b="0" lang="sv-SE" sz="18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hyperlink" Target="https://rust-for-rustaceans.com/" TargetMode="External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hyperlink" Target="https://doc.rust-lang.org/stable/error_codes/E0382.html" TargetMode="External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18280" y="112248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1" lang="sv-SE" sz="4400" spc="-1" strike="noStrike">
                <a:solidFill>
                  <a:srgbClr val="000000"/>
                </a:solidFill>
                <a:latin typeface="Calibri Light"/>
              </a:rPr>
              <a:t>Does Rust SPARK joy?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827280" y="1884240"/>
            <a:ext cx="10446840" cy="51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Recommendations for safe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cross-language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bindings between Rust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and SPARK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914400" y="5029200"/>
            <a:ext cx="9829440" cy="114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600" spc="-1" strike="noStrike">
                <a:solidFill>
                  <a:srgbClr val="000000"/>
                </a:solidFill>
                <a:latin typeface="Calibri"/>
              </a:rPr>
              <a:t>Aïssata Maiga</a:t>
            </a:r>
            <a:endParaRPr b="0" lang="en-US" sz="1600" spc="-1" strike="noStrike">
              <a:latin typeface="Arial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sv-SE" sz="1600" spc="-1" strike="noStrike">
                <a:solidFill>
                  <a:srgbClr val="000000"/>
                </a:solidFill>
                <a:latin typeface="Calibri"/>
              </a:rPr>
              <a:t>Supervisors</a:t>
            </a:r>
            <a:r>
              <a:rPr b="0" lang="sv-SE" sz="1600" spc="-1" strike="noStrike">
                <a:solidFill>
                  <a:srgbClr val="000000"/>
                </a:solidFill>
                <a:latin typeface="Calibri"/>
              </a:rPr>
              <a:t>: Cyrille Artho (KTH), Florian Gilcher (Ferrous </a:t>
            </a:r>
            <a:r>
              <a:rPr b="0" lang="sv-SE" sz="1600" spc="-1" strike="noStrike">
                <a:solidFill>
                  <a:srgbClr val="000000"/>
                </a:solidFill>
                <a:latin typeface="Calibri"/>
              </a:rPr>
              <a:t>Systems), Yannick Moy (AdaCore)</a:t>
            </a:r>
            <a:endParaRPr b="0" lang="en-US" sz="1600" spc="-1" strike="noStrike">
              <a:latin typeface="Arial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sv-SE" sz="1600" spc="-1" strike="noStrike">
                <a:solidFill>
                  <a:srgbClr val="000000"/>
                </a:solidFill>
                <a:latin typeface="Calibri"/>
              </a:rPr>
              <a:t>Examiner</a:t>
            </a:r>
            <a:r>
              <a:rPr b="0" lang="sv-SE" sz="1600" spc="-1" strike="noStrike">
                <a:solidFill>
                  <a:srgbClr val="000000"/>
                </a:solidFill>
                <a:latin typeface="Calibri"/>
              </a:rPr>
              <a:t>: Elena Troubitsyna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CB4228E-9910-4671-B3A3-2B7C065EAB2B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06651C8B-3ACE-40D4-BA12-A90DD59363FD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818640" y="867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1: 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Overview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83" name="" descr=""/>
          <p:cNvPicPr/>
          <p:nvPr/>
        </p:nvPicPr>
        <p:blipFill>
          <a:blip r:embed="rId1"/>
          <a:stretch/>
        </p:blipFill>
        <p:spPr>
          <a:xfrm>
            <a:off x="4379400" y="156240"/>
            <a:ext cx="6415560" cy="6015600"/>
          </a:xfrm>
          <a:prstGeom prst="rect">
            <a:avLst/>
          </a:prstGeom>
          <a:ln w="0">
            <a:noFill/>
          </a:ln>
        </p:spPr>
      </p:pic>
      <p:sp>
        <p:nvSpPr>
          <p:cNvPr id="184" name="Footer Placeholder 1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20CFD78-77F0-4F31-8AE6-54791F57CA82}" type="slidenum">
              <a:t>10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2EA36221-B831-4DAF-A6DF-D29DA44E0765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818640" y="867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2: Rust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Type selection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6" name="Subtitle 1"/>
          <p:cNvSpPr/>
          <p:nvPr/>
        </p:nvSpPr>
        <p:spPr>
          <a:xfrm>
            <a:off x="598680" y="2286000"/>
            <a:ext cx="5573160" cy="15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About 2MLoC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Compiler, crates.io, lib.rs (17 important rust projects)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A systems’ programming language profile.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6400800" y="271440"/>
            <a:ext cx="3428640" cy="3157200"/>
          </a:xfrm>
          <a:prstGeom prst="rect">
            <a:avLst/>
          </a:prstGeom>
          <a:ln w="0">
            <a:noFill/>
          </a:ln>
        </p:spPr>
      </p:pic>
      <p:pic>
        <p:nvPicPr>
          <p:cNvPr id="188" name="" descr=""/>
          <p:cNvPicPr/>
          <p:nvPr/>
        </p:nvPicPr>
        <p:blipFill>
          <a:blip r:embed="rId2"/>
          <a:stretch/>
        </p:blipFill>
        <p:spPr>
          <a:xfrm>
            <a:off x="6745680" y="3657600"/>
            <a:ext cx="2855160" cy="2497320"/>
          </a:xfrm>
          <a:prstGeom prst="rect">
            <a:avLst/>
          </a:prstGeom>
          <a:ln w="0">
            <a:noFill/>
          </a:ln>
        </p:spPr>
      </p:pic>
      <p:sp>
        <p:nvSpPr>
          <p:cNvPr id="189" name="Footer Placeholder 12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72B61E8-7C42-4BBB-9A25-38FB72382D34}" type="slidenum">
              <a:t>11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2FAEAAA0-40A1-43DD-B83C-EC22CF307E0D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818640" y="867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3: SPARK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Type selection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1" name="Subtitle 7"/>
          <p:cNvSpPr/>
          <p:nvPr/>
        </p:nvSpPr>
        <p:spPr>
          <a:xfrm>
            <a:off x="827280" y="2057400"/>
            <a:ext cx="5573160" cy="15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- 27 kLoC for SPARK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- Code base are proprietary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→ Three OSS projects +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Expert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Low-level language, very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little heap types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6190200" y="1371600"/>
            <a:ext cx="3639240" cy="3183120"/>
          </a:xfrm>
          <a:prstGeom prst="rect">
            <a:avLst/>
          </a:prstGeom>
          <a:ln w="0">
            <a:noFill/>
          </a:ln>
        </p:spPr>
      </p:pic>
      <p:sp>
        <p:nvSpPr>
          <p:cNvPr id="193" name="Footer Placeholder 13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974E403-2EA1-4CD3-8C77-E2A1065DAF30}" type="slidenum">
              <a:t>12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BC15F5F3-D397-42A5-BE3A-2C9752815A04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85800" y="2304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4: BBQueue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5" name="Subtitle 2"/>
          <p:cNvSpPr/>
          <p:nvPr/>
        </p:nvSpPr>
        <p:spPr>
          <a:xfrm>
            <a:off x="914400" y="1143000"/>
            <a:ext cx="5714640" cy="15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Bipartite Circular Buffer, multithread FIFO queue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Optimized for DMA in embedded systems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Concurrency ensured by reading atomic variables: lock-free implementation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96" name="" descr=""/>
          <p:cNvPicPr/>
          <p:nvPr/>
        </p:nvPicPr>
        <p:blipFill>
          <a:blip r:embed="rId1"/>
          <a:stretch/>
        </p:blipFill>
        <p:spPr>
          <a:xfrm>
            <a:off x="1371600" y="3627360"/>
            <a:ext cx="3596040" cy="1172880"/>
          </a:xfrm>
          <a:prstGeom prst="rect">
            <a:avLst/>
          </a:prstGeom>
          <a:ln w="0">
            <a:noFill/>
          </a:ln>
        </p:spPr>
      </p:pic>
      <p:pic>
        <p:nvPicPr>
          <p:cNvPr id="197" name="" descr=""/>
          <p:cNvPicPr/>
          <p:nvPr/>
        </p:nvPicPr>
        <p:blipFill>
          <a:blip r:embed="rId2"/>
          <a:stretch/>
        </p:blipFill>
        <p:spPr>
          <a:xfrm>
            <a:off x="1371600" y="4343400"/>
            <a:ext cx="3921480" cy="914040"/>
          </a:xfrm>
          <a:prstGeom prst="rect">
            <a:avLst/>
          </a:prstGeom>
          <a:ln w="0">
            <a:noFill/>
          </a:ln>
        </p:spPr>
      </p:pic>
      <p:sp>
        <p:nvSpPr>
          <p:cNvPr id="198" name=""/>
          <p:cNvSpPr/>
          <p:nvPr/>
        </p:nvSpPr>
        <p:spPr>
          <a:xfrm>
            <a:off x="1143000" y="5486400"/>
            <a:ext cx="4343040" cy="37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  <a:ea typeface="Noto Sans CJK SC"/>
              </a:rPr>
              <a:t>“</a:t>
            </a:r>
            <a:r>
              <a:rPr b="0" lang="en-US" sz="1000" spc="-1" strike="noStrike">
                <a:latin typeface="Arial"/>
                <a:ea typeface="Noto Sans CJK SC"/>
              </a:rPr>
              <a:t>The design and implementation of a lock-free ring-buffer with contiguous reservations[6] 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99" name="Footer Placeholder 14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7315200" y="1054080"/>
            <a:ext cx="4286160" cy="260352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#[repr(C)]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pub struct BBBuffer {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</a:t>
            </a:r>
            <a:r>
              <a:rPr b="0" lang="en-US" sz="1000" spc="-1" strike="noStrike">
                <a:latin typeface="Arial"/>
              </a:rPr>
              <a:t>// Pointer to: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</a:t>
            </a:r>
            <a:r>
              <a:rPr b="0" lang="en-US" sz="1000" spc="-1" strike="noStrike">
                <a:latin typeface="Arial"/>
              </a:rPr>
              <a:t>// Box&lt;UnsafeCell&lt;[u8; 128]&gt;&gt;, it is  an “Option” for embedded systems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buf: AtomicPtr&lt;u8&gt;,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buf_len: AtomicUsize,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Where the next byte will be written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write: AtomicUsize,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 </a:t>
            </a:r>
            <a:r>
              <a:rPr b="0" lang="en-US" sz="1000" spc="-1" strike="noStrike">
                <a:latin typeface="Arial"/>
              </a:rPr>
              <a:t>/// Where the next byte will be read from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    </a:t>
            </a:r>
            <a:r>
              <a:rPr b="1" lang="en-US" sz="1000" spc="-1" strike="noStrike">
                <a:latin typeface="Arial"/>
              </a:rPr>
              <a:t>pub read: AtomicUsize,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…</a:t>
            </a:r>
            <a:r>
              <a:rPr b="0" lang="en-US" sz="1000" spc="-1" strike="noStrike">
                <a:latin typeface="Arial"/>
              </a:rPr>
              <a:t>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}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098B91C-85FD-4B3F-B003-800960465FBC}" type="slidenum">
              <a:t>13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8818ED7A-88F1-4172-B0A8-08161F8BA816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85800" y="2304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Method 5: BBQueue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02" name="Subtitle 8"/>
          <p:cNvSpPr/>
          <p:nvPr/>
        </p:nvSpPr>
        <p:spPr>
          <a:xfrm>
            <a:off x="914400" y="1143000"/>
            <a:ext cx="5714640" cy="525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Exists in Rust and SPARK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Formally proven in SPARK with invariants and the GNATprover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Data structures are complex enough, continuous memory blocks which makes it ideal for experiment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</p:txBody>
      </p:sp>
      <p:pic>
        <p:nvPicPr>
          <p:cNvPr id="203" name="" descr=""/>
          <p:cNvPicPr/>
          <p:nvPr/>
        </p:nvPicPr>
        <p:blipFill>
          <a:blip r:embed="rId1"/>
          <a:stretch/>
        </p:blipFill>
        <p:spPr>
          <a:xfrm rot="10200">
            <a:off x="1719720" y="3438720"/>
            <a:ext cx="6962400" cy="2493360"/>
          </a:xfrm>
          <a:prstGeom prst="rect">
            <a:avLst/>
          </a:prstGeom>
          <a:ln w="0">
            <a:noFill/>
          </a:ln>
        </p:spPr>
      </p:pic>
      <p:sp>
        <p:nvSpPr>
          <p:cNvPr id="204" name="Footer Placeholder 15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Method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FF518BB-782F-4E45-AACF-F21983F88807}" type="slidenum">
              <a:t>14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87CA0FCF-4E97-4C99-902C-D7044B8E0447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686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overview: stack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06" name="" descr=""/>
          <p:cNvPicPr/>
          <p:nvPr/>
        </p:nvPicPr>
        <p:blipFill>
          <a:blip r:embed="rId1"/>
          <a:stretch/>
        </p:blipFill>
        <p:spPr>
          <a:xfrm>
            <a:off x="6400800" y="1371600"/>
            <a:ext cx="4572000" cy="1434960"/>
          </a:xfrm>
          <a:prstGeom prst="rect">
            <a:avLst/>
          </a:prstGeom>
          <a:ln w="0">
            <a:noFill/>
          </a:ln>
        </p:spPr>
      </p:pic>
      <p:sp>
        <p:nvSpPr>
          <p:cNvPr id="207" name=""/>
          <p:cNvSpPr/>
          <p:nvPr/>
        </p:nvSpPr>
        <p:spPr>
          <a:xfrm>
            <a:off x="685800" y="1474920"/>
            <a:ext cx="4343040" cy="355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Simpler types, aggregates, composite types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Focus on type safety (memory safety and ownership taken care by the compiler for Copy)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Demonstrating memory errors, undefined behavior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Memory safety verified with valgrind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8" name="Footer Placeholder 18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9" name=""/>
          <p:cNvSpPr txBox="1"/>
          <p:nvPr/>
        </p:nvSpPr>
        <p:spPr>
          <a:xfrm>
            <a:off x="6400800" y="3886200"/>
            <a:ext cx="5029200" cy="122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Working with compiler and language documentation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000" spc="-1" strike="noStrike">
                <a:latin typeface="Arial"/>
              </a:rPr>
              <a:t>Working with layout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8099A77-DB85-4D0D-A6BC-C185CECB7F7F}" type="slidenum">
              <a:t>15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775D1057-D655-4844-B629-E0B0C46B1A13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74420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overview: heap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1" name=""/>
          <p:cNvSpPr/>
          <p:nvPr/>
        </p:nvSpPr>
        <p:spPr>
          <a:xfrm>
            <a:off x="914400" y="1141200"/>
            <a:ext cx="5028840" cy="520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Same as stack types, but in addition: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Defining data structure (“extra wrapper”) to hold complex and nested data types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Implementing native methods/traits for creating, accessing, and modifying complex data types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“</a:t>
            </a:r>
            <a:r>
              <a:rPr b="0" lang="en-US" sz="1800" spc="-1" strike="noStrike">
                <a:latin typeface="Arial"/>
              </a:rPr>
              <a:t>Good FFI citizen”: Implementing method/traits for dereferencing and dropping memory after usage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Minimizing unsafe code and delegating to the language semantics as much as possible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12" name="Footer Placeholder 19"/>
          <p:cNvSpPr/>
          <p:nvPr/>
        </p:nvSpPr>
        <p:spPr>
          <a:xfrm>
            <a:off x="4039200" y="635724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6285600" y="3886200"/>
            <a:ext cx="4686840" cy="99396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// One function allocates memory for a new object.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Courier New"/>
              </a:rPr>
              <a:t>extern fn ECDSA_SIG_new() -&gt; *mut ECDSA_SIG;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// And another accepts a pointer created by new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// and deallocates it when the caller is done with it.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Courier New"/>
              </a:rPr>
              <a:t>extern fn ECDSA_SIG_free(sig: *mut ECDSA_SIG);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14" name=""/>
          <p:cNvSpPr/>
          <p:nvPr/>
        </p:nvSpPr>
        <p:spPr>
          <a:xfrm>
            <a:off x="6629400" y="4880520"/>
            <a:ext cx="41144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J. Gjengset, Rust for Rustaceans [7]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5371200" y="4343400"/>
            <a:ext cx="914400" cy="360"/>
          </a:xfrm>
          <a:prstGeom prst="line">
            <a:avLst/>
          </a:prstGeom>
          <a:ln cap="rnd" w="29160">
            <a:solidFill>
              <a:srgbClr val="800080"/>
            </a:solidFill>
            <a:prstDash val="sys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F0BFB6B-B0C0-4438-B0D1-D9D0B71E2BC2}" type="slidenum">
              <a:t>16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CD1D8C49-0A97-4288-AEEC-628F11925BE1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2115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Example: 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String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7" name=""/>
          <p:cNvSpPr/>
          <p:nvPr/>
        </p:nvSpPr>
        <p:spPr>
          <a:xfrm>
            <a:off x="228600" y="1141200"/>
            <a:ext cx="5028840" cy="367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String is a heap type: we need first to find correct sub-types (i32? c_char or u8?)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Fat pointer (bounds + array)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Finding instructions in the GNAT compiler book: bounds come last when FFI with C conventions.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Follow the C ABI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18" name="" descr=""/>
          <p:cNvPicPr/>
          <p:nvPr/>
        </p:nvPicPr>
        <p:blipFill>
          <a:blip r:embed="rId1"/>
          <a:stretch/>
        </p:blipFill>
        <p:spPr>
          <a:xfrm>
            <a:off x="685800" y="4678560"/>
            <a:ext cx="2971440" cy="746280"/>
          </a:xfrm>
          <a:prstGeom prst="rect">
            <a:avLst/>
          </a:prstGeom>
          <a:ln w="0">
            <a:noFill/>
          </a:ln>
        </p:spPr>
      </p:pic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5715000" y="3193200"/>
            <a:ext cx="5943240" cy="2521440"/>
          </a:xfrm>
          <a:prstGeom prst="rect">
            <a:avLst/>
          </a:prstGeom>
          <a:ln w="0">
            <a:noFill/>
          </a:ln>
        </p:spPr>
      </p:pic>
      <p:sp>
        <p:nvSpPr>
          <p:cNvPr id="220" name="Footer Placeholder 20"/>
          <p:cNvSpPr/>
          <p:nvPr/>
        </p:nvSpPr>
        <p:spPr>
          <a:xfrm>
            <a:off x="4039560" y="635760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21" name=""/>
          <p:cNvSpPr/>
          <p:nvPr/>
        </p:nvSpPr>
        <p:spPr>
          <a:xfrm>
            <a:off x="3641400" y="4990320"/>
            <a:ext cx="2057400" cy="360"/>
          </a:xfrm>
          <a:prstGeom prst="line">
            <a:avLst/>
          </a:prstGeom>
          <a:ln w="38160">
            <a:solidFill>
              <a:srgbClr val="8d1d75"/>
            </a:solidFill>
            <a:prstDash val="lg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16277F7-D0F4-44DB-8A59-81AC41EA30CB}" type="slidenum">
              <a:t>17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B2F40905-1F48-4D5A-8705-78CA4F70DD45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51560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Example: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 Rust String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3" name=""/>
          <p:cNvSpPr/>
          <p:nvPr/>
        </p:nvSpPr>
        <p:spPr>
          <a:xfrm>
            <a:off x="457200" y="1410120"/>
            <a:ext cx="5028840" cy="367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String is still a heap type: Vec of u8, building on inner types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Still a fat pointer with capacity, len, buffer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It is not FFI safe and cannot be exported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Must be encoded as c_char for Ada/SPARK (u8 will work but safety and consistency are key!) len and capacity are not Integers!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Forgetting must be implemented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24" name="" descr=""/>
          <p:cNvPicPr/>
          <p:nvPr/>
        </p:nvPicPr>
        <p:blipFill>
          <a:blip r:embed="rId1"/>
          <a:stretch/>
        </p:blipFill>
        <p:spPr>
          <a:xfrm>
            <a:off x="457200" y="4831920"/>
            <a:ext cx="3657240" cy="425520"/>
          </a:xfrm>
          <a:prstGeom prst="rect">
            <a:avLst/>
          </a:prstGeom>
          <a:ln w="0">
            <a:noFill/>
          </a:ln>
        </p:spPr>
      </p:pic>
      <p:pic>
        <p:nvPicPr>
          <p:cNvPr id="225" name="" descr=""/>
          <p:cNvPicPr/>
          <p:nvPr/>
        </p:nvPicPr>
        <p:blipFill>
          <a:blip r:embed="rId2"/>
          <a:stretch/>
        </p:blipFill>
        <p:spPr>
          <a:xfrm>
            <a:off x="6172200" y="1401120"/>
            <a:ext cx="5871600" cy="4542120"/>
          </a:xfrm>
          <a:prstGeom prst="rect">
            <a:avLst/>
          </a:prstGeom>
          <a:ln w="0">
            <a:noFill/>
          </a:ln>
        </p:spPr>
      </p:pic>
      <p:sp>
        <p:nvSpPr>
          <p:cNvPr id="226" name="Footer Placeholder 21"/>
          <p:cNvSpPr/>
          <p:nvPr/>
        </p:nvSpPr>
        <p:spPr>
          <a:xfrm>
            <a:off x="4039560" y="635760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27" name=""/>
          <p:cNvSpPr/>
          <p:nvPr/>
        </p:nvSpPr>
        <p:spPr>
          <a:xfrm>
            <a:off x="4343400" y="5029200"/>
            <a:ext cx="2057400" cy="360"/>
          </a:xfrm>
          <a:prstGeom prst="line">
            <a:avLst/>
          </a:prstGeom>
          <a:ln w="38160">
            <a:solidFill>
              <a:srgbClr val="8d1d75"/>
            </a:solidFill>
            <a:prstDash val="lg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B941E02-4549-47C8-8E27-10725B6C9FB8}" type="slidenum">
              <a:t>18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AAEE08EC-EBFD-4AC0-B021-710BB34E6914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0006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BBQueue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57200" y="1371600"/>
            <a:ext cx="7314840" cy="213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GrantW, GrantR → Header → Buffer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Grant holds a mutable reference to the header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The Grant can atomically touch the variables of the header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30" name="" descr=""/>
          <p:cNvPicPr/>
          <p:nvPr/>
        </p:nvPicPr>
        <p:blipFill>
          <a:blip r:embed="rId1"/>
          <a:stretch/>
        </p:blipFill>
        <p:spPr>
          <a:xfrm rot="10200">
            <a:off x="2060280" y="3210480"/>
            <a:ext cx="6962400" cy="2493360"/>
          </a:xfrm>
          <a:prstGeom prst="rect">
            <a:avLst/>
          </a:prstGeom>
          <a:ln w="0">
            <a:noFill/>
          </a:ln>
        </p:spPr>
      </p:pic>
      <p:sp>
        <p:nvSpPr>
          <p:cNvPr id="231" name="Footer Placeholder 22"/>
          <p:cNvSpPr/>
          <p:nvPr/>
        </p:nvSpPr>
        <p:spPr>
          <a:xfrm>
            <a:off x="4039560" y="635760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73A01AA-B9A7-4F18-8A7B-BE57D9140E31}" type="slidenum">
              <a:t>19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C36A9C77-250F-4516-AF24-2887C86BA608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/>
          </p:nvPr>
        </p:nvSpPr>
        <p:spPr>
          <a:xfrm>
            <a:off x="685800" y="2080440"/>
            <a:ext cx="10744200" cy="226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1" lang="sv-SE" sz="2600" spc="-1" strike="noStrike">
                <a:solidFill>
                  <a:srgbClr val="000000"/>
                </a:solidFill>
                <a:latin typeface="Calibri"/>
              </a:rPr>
              <a:t>FFI, </a:t>
            </a: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or</a:t>
            </a:r>
            <a:r>
              <a:rPr b="1" lang="sv-SE" sz="2600" spc="-1" strike="noStrike">
                <a:solidFill>
                  <a:srgbClr val="000000"/>
                </a:solidFill>
                <a:latin typeface="Calibri"/>
              </a:rPr>
              <a:t> </a:t>
            </a: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Foreign Function Interfaces = interface two languages</a:t>
            </a: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Software is built in several languages in safety critical, mostly C/C++ and Ada/SPARK, Java for high-level ...</a:t>
            </a: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Usually done with C/C++ (low level, fast) </a:t>
            </a:r>
            <a:r>
              <a:rPr b="0" lang="sv-SE" sz="2600" spc="-1" strike="noStrike" u="sng">
                <a:solidFill>
                  <a:srgbClr val="000000"/>
                </a:solidFill>
                <a:uFillTx/>
                <a:latin typeface="Calibri"/>
              </a:rPr>
              <a:t>but</a:t>
            </a:r>
            <a:r>
              <a:rPr b="0" lang="sv-SE" sz="2600" spc="-1" strike="noStrike">
                <a:solidFill>
                  <a:srgbClr val="000000"/>
                </a:solidFill>
                <a:latin typeface="Calibri"/>
              </a:rPr>
              <a:t> too much freedom = too much responsibility! 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29" name="Straight Connector 7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PlaceHolder 2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Introduction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31" name="Title 2"/>
          <p:cNvSpPr/>
          <p:nvPr/>
        </p:nvSpPr>
        <p:spPr>
          <a:xfrm>
            <a:off x="457560" y="914400"/>
            <a:ext cx="10058040" cy="68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Problem statement</a:t>
            </a:r>
            <a:endParaRPr b="0" lang="en-US" sz="4400" spc="-1" strike="noStrike">
              <a:latin typeface="Arial"/>
            </a:endParaRPr>
          </a:p>
          <a:p>
            <a:pPr>
              <a:lnSpc>
                <a:spcPct val="90000"/>
              </a:lnSpc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73A7965-A9E6-434F-9761-F79B29A5A0D0}" type="slidenum">
              <a:t>2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89B3BCF4-38FF-4909-89DC-BAE0947FD119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0006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BBQueue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57200" y="1191240"/>
            <a:ext cx="5028840" cy="520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We must: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1. guarantee consistent layout across the FFI border (guaranteed by the data structure);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2. provide pointers to the grant and the content of the header;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3. ensure that the header fields are of the right size and are atomic;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4. ensure the absence of undefined behavior where it can be introduced;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5. ensure the functions in SPARK interact with the atomic variables in the exact prescribed order — to guarantee thread safety;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6. Respect the good FFI citizen principles.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34" name="" descr=""/>
          <p:cNvPicPr/>
          <p:nvPr/>
        </p:nvPicPr>
        <p:blipFill>
          <a:blip r:embed="rId1"/>
          <a:stretch/>
        </p:blipFill>
        <p:spPr>
          <a:xfrm>
            <a:off x="5943600" y="685800"/>
            <a:ext cx="5383800" cy="5257440"/>
          </a:xfrm>
          <a:prstGeom prst="rect">
            <a:avLst/>
          </a:prstGeom>
          <a:ln w="0">
            <a:noFill/>
          </a:ln>
        </p:spPr>
      </p:pic>
      <p:sp>
        <p:nvSpPr>
          <p:cNvPr id="235" name="Footer Placeholder 23"/>
          <p:cNvSpPr/>
          <p:nvPr/>
        </p:nvSpPr>
        <p:spPr>
          <a:xfrm>
            <a:off x="4039560" y="635760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8CDFC1C-D9FE-466A-9642-22330A8B947B}" type="slidenum">
              <a:t>20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A6DF867E-7789-41C9-8BD0-0BB45AECBD41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686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1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7" name=""/>
          <p:cNvSpPr/>
          <p:nvPr/>
        </p:nvSpPr>
        <p:spPr>
          <a:xfrm>
            <a:off x="457200" y="1154160"/>
            <a:ext cx="5257440" cy="47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Rely on documentation. It is spread between language and compiler docs.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Good FFI citizen (do not unwind, alloc/dealloc must be local) is a must and empirically no memory errors were found with valgrind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Great tooling is lost in transaction: the compiler, miri is not mature for FFI, same as GNATprove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It is extremely error prone as per literature.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References cannot  be used across FFI! Back to pointer logic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Use separation of concerns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38" name="" descr=""/>
          <p:cNvPicPr/>
          <p:nvPr/>
        </p:nvPicPr>
        <p:blipFill>
          <a:blip r:embed="rId1"/>
          <a:stretch/>
        </p:blipFill>
        <p:spPr>
          <a:xfrm>
            <a:off x="5931720" y="4572000"/>
            <a:ext cx="5269680" cy="1142640"/>
          </a:xfrm>
          <a:prstGeom prst="rect">
            <a:avLst/>
          </a:prstGeom>
          <a:ln w="0">
            <a:noFill/>
          </a:ln>
        </p:spPr>
      </p:pic>
      <p:sp>
        <p:nvSpPr>
          <p:cNvPr id="239" name=""/>
          <p:cNvSpPr/>
          <p:nvPr/>
        </p:nvSpPr>
        <p:spPr>
          <a:xfrm>
            <a:off x="3886200" y="5029200"/>
            <a:ext cx="2057400" cy="360"/>
          </a:xfrm>
          <a:prstGeom prst="line">
            <a:avLst/>
          </a:prstGeom>
          <a:ln w="38160">
            <a:solidFill>
              <a:srgbClr val="8d1d75"/>
            </a:solidFill>
            <a:prstDash val="lg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Footer Placeholder 24"/>
          <p:cNvSpPr/>
          <p:nvPr/>
        </p:nvSpPr>
        <p:spPr>
          <a:xfrm>
            <a:off x="4039920" y="635796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Results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E1254C0-17DE-4EB1-9991-C781D3B9F8FB}" type="slidenum">
              <a:t>21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063B20C4-9D72-4715-B69A-739EBA67E3B7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686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2: memory interaction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57200" y="1371600"/>
            <a:ext cx="5028840" cy="495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Some memory regions are inaccessible. SPARK must use named pointers.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SPARK is less flexible in its ownership (no lifetimes) in some respects (assumes ownership over the whole array in one function, no slicing)!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ea typeface="Noto Sans CJK SC"/>
              </a:rPr>
              <a:t>But SPARK is more flexible in memory allocation: storage pools. </a:t>
            </a:r>
            <a:r>
              <a:rPr b="0" lang="en-US" sz="1800" spc="-1" strike="noStrike">
                <a:latin typeface="Arial"/>
              </a:rPr>
              <a:t>Rust has Allocator trait but not stabilized.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SPARK is more flexible to interact with external code/Rust protects most types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43" name="Footer Placeholder 25"/>
          <p:cNvSpPr/>
          <p:nvPr/>
        </p:nvSpPr>
        <p:spPr>
          <a:xfrm>
            <a:off x="4040280" y="635832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Results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A6C5548-5D12-4055-9C2B-1BB939334D8D}" type="slidenum">
              <a:t>22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762A9A53-2D3B-4A93-A05C-6CFE19C872B4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" descr=""/>
          <p:cNvPicPr/>
          <p:nvPr/>
        </p:nvPicPr>
        <p:blipFill>
          <a:blip r:embed="rId1"/>
          <a:stretch/>
        </p:blipFill>
        <p:spPr>
          <a:xfrm>
            <a:off x="4572000" y="2971800"/>
            <a:ext cx="5314320" cy="3199680"/>
          </a:xfrm>
          <a:prstGeom prst="rect">
            <a:avLst/>
          </a:prstGeom>
          <a:ln w="0">
            <a:noFill/>
          </a:ln>
        </p:spPr>
      </p:pic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2866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Results 3: Exceptions and panic!() 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46" name=""/>
          <p:cNvSpPr/>
          <p:nvPr/>
        </p:nvSpPr>
        <p:spPr>
          <a:xfrm>
            <a:off x="457200" y="1371600"/>
            <a:ext cx="5028840" cy="290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Unwinding across FFI is undefined behavior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In microcontrollers it is impossible to unwind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It is bad FFI citizen behavior!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SPARK has no support for exceptions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We can never go back to a “safe” state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47" name="Footer Placeholder 26"/>
          <p:cNvSpPr/>
          <p:nvPr/>
        </p:nvSpPr>
        <p:spPr>
          <a:xfrm>
            <a:off x="4040280" y="635832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Results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7D5F630-EA30-4A4B-8D72-F780F89F1ED8}" type="slidenum">
              <a:t>23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99F349BA-0CD0-4CE1-8D46-38E7EC37146A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Conclusions: does Rust SPARK joy?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800" spc="-1" strike="noStrike">
                <a:solidFill>
                  <a:srgbClr val="000000"/>
                </a:solidFill>
                <a:latin typeface="Calibri"/>
              </a:rPr>
              <a:t>A tool is feasible but!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Gather information that is compiler and platform specific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If being careful the </a:t>
            </a:r>
            <a:r>
              <a:rPr b="1" lang="sv-SE" sz="1800" spc="-1" strike="noStrike">
                <a:solidFill>
                  <a:srgbClr val="000000"/>
                </a:solidFill>
                <a:latin typeface="Calibri"/>
              </a:rPr>
              <a:t>consistency of Rust SPARK</a:t>
            </a: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 is preserved, 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but in case of error we are back to the weakest link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→ </a:t>
            </a: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It becomes extremely easy to ”lie” to the compiler, human error etc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Strong reliance on the C ABI</a:t>
            </a:r>
            <a:endParaRPr b="0" lang="en-US" sz="1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Absence on tooling and compiler protection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50" name="Straight Connector 2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PlaceHolder 3"/>
          <p:cNvSpPr>
            <a:spLocks noGrp="1"/>
          </p:cNvSpPr>
          <p:nvPr>
            <p:ph type="ftr" idx="1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252" name="Footer Placeholder 27"/>
          <p:cNvSpPr/>
          <p:nvPr/>
        </p:nvSpPr>
        <p:spPr>
          <a:xfrm>
            <a:off x="4040280" y="635832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Conclusion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2771232-8B64-4A4B-B58B-A3F88569D709}" type="slidenum">
              <a:t>24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5523361C-A20B-46CE-AB20-A9A80A91269E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Future work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Find and automatize information about types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Get inspiration from Bindgen/Cbindgen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Develop tooling for FFI Rust/SPARK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Assess performance 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Formal verification!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Generalisations to other safe languages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5" name="Straight Connector 5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PlaceHolder 3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Conclusion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D703FB9-7424-41C4-8620-1D452615D9D5}" type="slidenum">
              <a:t>25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9665C333-C0A9-42FE-85EB-5456761839D6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" descr=""/>
          <p:cNvPicPr/>
          <p:nvPr/>
        </p:nvPicPr>
        <p:blipFill>
          <a:blip r:embed="rId1"/>
          <a:stretch/>
        </p:blipFill>
        <p:spPr>
          <a:xfrm>
            <a:off x="6172200" y="685800"/>
            <a:ext cx="10362600" cy="5180760"/>
          </a:xfrm>
          <a:prstGeom prst="rect">
            <a:avLst/>
          </a:prstGeom>
          <a:ln w="0">
            <a:noFill/>
          </a:ln>
        </p:spPr>
      </p:pic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68616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sv-SE" sz="2500" spc="-1" strike="noStrike">
                <a:solidFill>
                  <a:srgbClr val="000000"/>
                </a:solidFill>
                <a:latin typeface="Calibri"/>
              </a:rPr>
              <a:t>Thank you for listening!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259" name=""/>
          <p:cNvSpPr/>
          <p:nvPr/>
        </p:nvSpPr>
        <p:spPr>
          <a:xfrm>
            <a:off x="1600200" y="1690200"/>
            <a:ext cx="18036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0" name="" descr=""/>
          <p:cNvPicPr/>
          <p:nvPr/>
        </p:nvPicPr>
        <p:blipFill>
          <a:blip r:embed="rId2"/>
          <a:stretch/>
        </p:blipFill>
        <p:spPr>
          <a:xfrm>
            <a:off x="1752840" y="3200400"/>
            <a:ext cx="3504600" cy="23385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B69D0FF-EF22-4750-A5E8-7C16ED67CA55}" type="slidenum">
              <a:t>26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74B57E1C-E87A-4EA9-89C3-0748204BACB0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8616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THANK YOU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2" name=""/>
          <p:cNvSpPr/>
          <p:nvPr/>
        </p:nvSpPr>
        <p:spPr>
          <a:xfrm>
            <a:off x="1600200" y="1690200"/>
            <a:ext cx="18036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"/>
          <p:cNvSpPr/>
          <p:nvPr/>
        </p:nvSpPr>
        <p:spPr>
          <a:xfrm>
            <a:off x="457200" y="1143000"/>
            <a:ext cx="9829440" cy="542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[1] “NSA Releases Guidance on How to Protect Against Software Memory Safety Issues,” National Security Agency/Central Security Service, 2022. https://www.nsa.gov/Press-Room/News-Highlights/Article/Article/3215760/nsa-releases-guidance-on-how-to-protect-against-software-memory-safety-issues (accessed Feb. 13, 2023).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[2] S. Li, “Improving Quality of Soft ware with Foreign Function Interfaces using Static Analysis,” Doctoral dissertation, Lehigh University, 2014. Accessed: Feb. 13, 2023. [Online]. Available: https://www.semanticscholar.org/paper/Improving-Quality-of-Soft-ware-with-Foreign-using-Preserve-Li/8d0b6db3858946c27657567d42f684a32d34e4f3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[3] S. Mergendahl, N. Burow, and H. Okhravi, “Cross-Language Attacks,” in Proceedings 2022 Network and Distributed System Security Symposium, San Diego, CA, USA: Internet Society, 2022. doi: 10.14722/ndss.2022.24078.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[4] R. Pereira et al., “Energy efficiency across programming languages: how do energy, time, and memory relate?,” in Proceedings of the 10th ACM SIGPLAN International Conference on Software Language Engineering, in SLE 2017. New York, NY, USA: Association for Computing Machinery, Oct. 2017, pp. 256–267. doi: 10.1145/3136014.3136031.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[5] L. Soares, “Understanding Ownership in Rust with Examples,” Coinmonks, May 23, 2023. https://medium.com/coinmonks/understanding-ownership-in-rust-with-examples-73835ba931b1 (accessed May 24, 2023).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[6] J. Munns, “The design and implementation of a lock-free ring-buffer with contiguous reservations - Ferrous Systems,” Mar. 06, 2019. https://ferrous-systems.com/blog/lock-free-ring-buffer/ (accessed Apr. 28, 2023).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[7] J. Gjengset, Rust for Rustaceans. no starch press, 2021. Accessed: Mar. 06, 2023. [Online]. Available: </a:t>
            </a:r>
            <a:r>
              <a:rPr b="0" lang="en-US" sz="10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https://rust-for-rustaceans.com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[8] L. Szekeres, M. Payer, Tao Wei, and D. Song, “SoK: Eternal War in Memory,” in 2013 IEEE Symposium on Security and Privacy, Berkeley, CA: IEEE, May 2013, pp. 48–62. doi: 10.1109/SP.2013.13.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[9] “Memory Safe Languages in Android 13,” Google Online Security Blog. https://security.googleblog.com/2022/12/memory-safe-languages-in-android-13.html (accessed May 25, 2023).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E3CEF4D-06D2-4179-9C39-B330BBB59DA1}" type="slidenum">
              <a:t>27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87038A2F-F8B6-4BAA-8689-A9D69D250B35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" descr=""/>
          <p:cNvPicPr/>
          <p:nvPr/>
        </p:nvPicPr>
        <p:blipFill>
          <a:blip r:embed="rId1"/>
          <a:srcRect l="-3784" t="23325" r="0" b="36672"/>
          <a:stretch/>
        </p:blipFill>
        <p:spPr>
          <a:xfrm>
            <a:off x="5943600" y="1143360"/>
            <a:ext cx="5028840" cy="2742480"/>
          </a:xfrm>
          <a:prstGeom prst="rect">
            <a:avLst/>
          </a:prstGeom>
          <a:ln w="0">
            <a:noFill/>
          </a:ln>
        </p:spPr>
      </p:pic>
      <p:pic>
        <p:nvPicPr>
          <p:cNvPr id="265" name="" descr=""/>
          <p:cNvPicPr/>
          <p:nvPr/>
        </p:nvPicPr>
        <p:blipFill>
          <a:blip r:embed="rId2"/>
          <a:srcRect l="0" t="0" r="0" b="75320"/>
          <a:stretch/>
        </p:blipFill>
        <p:spPr>
          <a:xfrm>
            <a:off x="457200" y="2050200"/>
            <a:ext cx="5257440" cy="1835640"/>
          </a:xfrm>
          <a:prstGeom prst="rect">
            <a:avLst/>
          </a:prstGeom>
          <a:ln w="0">
            <a:noFill/>
          </a:ln>
        </p:spPr>
      </p:pic>
      <p:pic>
        <p:nvPicPr>
          <p:cNvPr id="266" name="" descr=""/>
          <p:cNvPicPr/>
          <p:nvPr/>
        </p:nvPicPr>
        <p:blipFill>
          <a:blip r:embed="rId3"/>
          <a:srcRect l="-3784" t="63325" r="0" b="0"/>
          <a:stretch/>
        </p:blipFill>
        <p:spPr>
          <a:xfrm>
            <a:off x="3200400" y="4114800"/>
            <a:ext cx="5028840" cy="2514240"/>
          </a:xfrm>
          <a:prstGeom prst="rect">
            <a:avLst/>
          </a:prstGeom>
          <a:ln w="0">
            <a:noFill/>
          </a:ln>
        </p:spPr>
      </p:pic>
      <p:sp>
        <p:nvSpPr>
          <p:cNvPr id="267" name="Title 27"/>
          <p:cNvSpPr/>
          <p:nvPr/>
        </p:nvSpPr>
        <p:spPr>
          <a:xfrm>
            <a:off x="457560" y="457200"/>
            <a:ext cx="1051488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Copy and move semantics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13255AD-3CBF-4893-BAF0-765B1C7EBBC9}" type="slidenum">
              <a:t>28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49409A67-02F2-4AA6-95D3-54F9DDB7A0B7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itle 28"/>
          <p:cNvSpPr/>
          <p:nvPr/>
        </p:nvSpPr>
        <p:spPr>
          <a:xfrm>
            <a:off x="228960" y="228600"/>
            <a:ext cx="10514880" cy="13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But what is wrong with C?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520200" y="1770120"/>
            <a:ext cx="1536840" cy="417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Memory Management: no garbage collector, no memory check at all.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Undefined Behavior: a lot of undefined behaviour, MISRA C cannot cover 27/143 </a:t>
            </a:r>
            <a:r>
              <a:rPr b="0" lang="en-US" sz="800" spc="-1" strike="noStrike">
                <a:latin typeface="Arial"/>
              </a:rPr>
              <a:t>(https://embeddedcomputing.com/technology/security/mirsa-c-cert-c-other-standards/the-place-for-misra-c-in-safe-secure-programming-a-comparison-with-spark)</a:t>
            </a:r>
            <a:endParaRPr b="0" lang="en-US" sz="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Type Safety: weak, casts are authorized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Pointers: structurally equivalent. everything is possible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Concurrency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270" name="" descr=""/>
          <p:cNvPicPr/>
          <p:nvPr/>
        </p:nvPicPr>
        <p:blipFill>
          <a:blip r:embed="rId1"/>
          <a:stretch/>
        </p:blipFill>
        <p:spPr>
          <a:xfrm>
            <a:off x="2204280" y="1188720"/>
            <a:ext cx="8996760" cy="5211720"/>
          </a:xfrm>
          <a:prstGeom prst="rect">
            <a:avLst/>
          </a:prstGeom>
          <a:ln w="0">
            <a:noFill/>
          </a:ln>
        </p:spPr>
      </p:pic>
      <p:sp>
        <p:nvSpPr>
          <p:cNvPr id="271" name=""/>
          <p:cNvSpPr/>
          <p:nvPr/>
        </p:nvSpPr>
        <p:spPr>
          <a:xfrm>
            <a:off x="228600" y="5715000"/>
            <a:ext cx="2514240" cy="37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[8] L. Szekeres, M. Payer, Tao Wei, and D. Song, “SoK: Eternal War in Memory,”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AC39100-5912-42DB-B271-E30AEF3706D3}" type="slidenum">
              <a:t>29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49E000D3-4038-4BB5-B583-25E5BD48962E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Research question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685800" y="1689840"/>
            <a:ext cx="8498880" cy="41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Goal: </a:t>
            </a:r>
            <a:r>
              <a:rPr b="1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Recommendations for binding Rust and SPARK by preserving type and memory safety, as well as ownership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600" spc="-1" strike="noStrike">
                <a:solidFill>
                  <a:srgbClr val="000000"/>
                </a:solidFill>
                <a:latin typeface="Calibri"/>
                <a:ea typeface="Noto Sans CJK SC"/>
              </a:rPr>
              <a:t>Limitations: Preliminary research from automated tool! </a:t>
            </a:r>
            <a:endParaRPr b="0" lang="en-US" sz="26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200" spc="-1" strike="noStrike">
                <a:solidFill>
                  <a:srgbClr val="000000"/>
                </a:solidFill>
                <a:latin typeface="Calibri"/>
                <a:ea typeface="Noto Sans CJK SC"/>
              </a:rPr>
              <a:t>Future work! → 1. performance,  2. sustainability impact, 3. industrial integration and maintenance, 4. generalization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600" spc="-1" strike="noStrike">
              <a:latin typeface="Arial"/>
            </a:endParaRPr>
          </a:p>
        </p:txBody>
      </p:sp>
      <p:sp>
        <p:nvSpPr>
          <p:cNvPr id="134" name="Straight Connector 6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PlaceHolder 3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Introduction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3F75A21-ED44-4C2E-A7D4-FED0B3C74ECF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EEE2643E-47EB-4778-B54A-BC5CA0BD282A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0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Rust → SPARK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3" name="" descr=""/>
          <p:cNvPicPr/>
          <p:nvPr/>
        </p:nvPicPr>
        <p:blipFill>
          <a:blip r:embed="rId1"/>
          <a:stretch/>
        </p:blipFill>
        <p:spPr>
          <a:xfrm>
            <a:off x="4461840" y="248040"/>
            <a:ext cx="6053400" cy="5923800"/>
          </a:xfrm>
          <a:prstGeom prst="rect">
            <a:avLst/>
          </a:prstGeom>
          <a:ln w="0">
            <a:noFill/>
          </a:ln>
        </p:spPr>
      </p:pic>
      <p:sp>
        <p:nvSpPr>
          <p:cNvPr id="274" name="Footer Placeholder 16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883059F-0303-4C7F-A6FC-BDD9A3702F0D}" type="slidenum">
              <a:t>30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4A256EED-463C-44F3-9B75-BCAFF687AEB0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0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→ Rust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76" name="" descr=""/>
          <p:cNvPicPr/>
          <p:nvPr/>
        </p:nvPicPr>
        <p:blipFill>
          <a:blip r:embed="rId1"/>
          <a:stretch/>
        </p:blipFill>
        <p:spPr>
          <a:xfrm>
            <a:off x="6118200" y="914400"/>
            <a:ext cx="5768640" cy="4799880"/>
          </a:xfrm>
          <a:prstGeom prst="rect">
            <a:avLst/>
          </a:prstGeom>
          <a:ln w="0">
            <a:noFill/>
          </a:ln>
        </p:spPr>
      </p:pic>
      <p:sp>
        <p:nvSpPr>
          <p:cNvPr id="277" name="Footer Placeholder 17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B12F9E6-4954-4962-BEF8-5D76355DC13B}" type="slidenum">
              <a:t>31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9B722667-0AC2-4BA2-B011-5B6B18D12CF5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228600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9" name="Footer Placeholder 2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280" name="" descr=""/>
          <p:cNvPicPr/>
          <p:nvPr/>
        </p:nvPicPr>
        <p:blipFill>
          <a:blip r:embed="rId1"/>
          <a:srcRect l="0" t="0" r="24836" b="0"/>
          <a:stretch/>
        </p:blipFill>
        <p:spPr>
          <a:xfrm>
            <a:off x="2214000" y="1760760"/>
            <a:ext cx="8301600" cy="4114800"/>
          </a:xfrm>
          <a:prstGeom prst="rect">
            <a:avLst/>
          </a:prstGeom>
          <a:ln w="0">
            <a:noFill/>
          </a:ln>
        </p:spPr>
      </p:pic>
      <p:sp>
        <p:nvSpPr>
          <p:cNvPr id="281" name=""/>
          <p:cNvSpPr txBox="1"/>
          <p:nvPr/>
        </p:nvSpPr>
        <p:spPr>
          <a:xfrm>
            <a:off x="2286000" y="4114800"/>
            <a:ext cx="2286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800" spc="-1" strike="noStrike">
                <a:solidFill>
                  <a:srgbClr val="c9211e"/>
                </a:solidFill>
                <a:latin typeface="Arial"/>
              </a:rPr>
              <a:t>+ MONEY!!</a:t>
            </a:r>
            <a:endParaRPr b="1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ABCEA9E-F866-4092-8481-33B670658112}" type="slidenum">
              <a:t>32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4C9C2CD8-510D-4FD4-824C-A1340DEFCD6C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0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→ Rust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83" name="" descr=""/>
          <p:cNvPicPr/>
          <p:nvPr/>
        </p:nvPicPr>
        <p:blipFill>
          <a:blip r:embed="rId1"/>
          <a:stretch/>
        </p:blipFill>
        <p:spPr>
          <a:xfrm>
            <a:off x="6118200" y="914400"/>
            <a:ext cx="5768640" cy="4799880"/>
          </a:xfrm>
          <a:prstGeom prst="rect">
            <a:avLst/>
          </a:prstGeom>
          <a:ln w="0">
            <a:noFill/>
          </a:ln>
        </p:spPr>
      </p:pic>
      <p:sp>
        <p:nvSpPr>
          <p:cNvPr id="284" name="Footer Placeholder 4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64041EA-9E1F-4B0D-B1A3-9C28824E6592}" type="slidenum">
              <a:t>33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D6E362D7-2F59-4B8C-B3BB-F9E4801949B8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228600" y="1602000"/>
            <a:ext cx="43430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Experiments (1)</a:t>
            </a:r>
            <a:br>
              <a:rPr sz="4400"/>
            </a:b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 → Rust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86" name="" descr=""/>
          <p:cNvPicPr/>
          <p:nvPr/>
        </p:nvPicPr>
        <p:blipFill>
          <a:blip r:embed="rId1"/>
          <a:stretch/>
        </p:blipFill>
        <p:spPr>
          <a:xfrm>
            <a:off x="6118200" y="914400"/>
            <a:ext cx="5768640" cy="4799880"/>
          </a:xfrm>
          <a:prstGeom prst="rect">
            <a:avLst/>
          </a:prstGeom>
          <a:ln w="0">
            <a:noFill/>
          </a:ln>
        </p:spPr>
      </p:pic>
      <p:sp>
        <p:nvSpPr>
          <p:cNvPr id="287" name="Footer Placeholder 3"/>
          <p:cNvSpPr/>
          <p:nvPr/>
        </p:nvSpPr>
        <p:spPr>
          <a:xfrm>
            <a:off x="4038840" y="6356880"/>
            <a:ext cx="41140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Experiments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D25FF5A-F6B8-47DC-AD03-22704602122B}" type="slidenum">
              <a:t>34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99EE8E81-4770-4D21-8F59-13EBF3A9DBC2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1: Ferrocene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ftr" idx="1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38" name="Subtitle 6"/>
          <p:cNvSpPr/>
          <p:nvPr/>
        </p:nvSpPr>
        <p:spPr>
          <a:xfrm>
            <a:off x="914400" y="3886200"/>
            <a:ext cx="9002160" cy="137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500" spc="-1" strike="noStrike">
                <a:solidFill>
                  <a:srgbClr val="000000"/>
                </a:solidFill>
                <a:latin typeface="Calibri"/>
              </a:rPr>
              <a:t>Ferrous Systems/AdaCore project 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500" spc="-1" strike="noStrike">
                <a:solidFill>
                  <a:srgbClr val="000000"/>
                </a:solidFill>
                <a:latin typeface="Calibri"/>
              </a:rPr>
              <a:t>Qualification of one version of the </a:t>
            </a:r>
            <a:r>
              <a:rPr b="0" lang="en-US" sz="2500" spc="-1" strike="noStrike">
                <a:solidFill>
                  <a:srgbClr val="000000"/>
                </a:solidFill>
                <a:latin typeface="Calibri"/>
              </a:rPr>
              <a:t>Rust compiler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500" spc="-1" strike="noStrike">
                <a:solidFill>
                  <a:srgbClr val="000000"/>
                </a:solidFill>
                <a:latin typeface="Calibri"/>
                <a:ea typeface="Noto Sans CJK SC"/>
              </a:rPr>
              <a:t>Produce certified code</a:t>
            </a:r>
            <a:endParaRPr b="0" lang="en-US" sz="2500" spc="-1" strike="noStrike">
              <a:latin typeface="Arial"/>
            </a:endParaRPr>
          </a:p>
        </p:txBody>
      </p:sp>
      <p:pic>
        <p:nvPicPr>
          <p:cNvPr id="139" name="" descr=""/>
          <p:cNvPicPr/>
          <p:nvPr/>
        </p:nvPicPr>
        <p:blipFill>
          <a:blip r:embed="rId1"/>
          <a:stretch/>
        </p:blipFill>
        <p:spPr>
          <a:xfrm>
            <a:off x="2091960" y="1143000"/>
            <a:ext cx="7966440" cy="2585880"/>
          </a:xfrm>
          <a:prstGeom prst="rect">
            <a:avLst/>
          </a:prstGeom>
          <a:ln w="0">
            <a:noFill/>
          </a:ln>
        </p:spPr>
      </p:pic>
      <p:sp>
        <p:nvSpPr>
          <p:cNvPr id="140" name=""/>
          <p:cNvSpPr/>
          <p:nvPr/>
        </p:nvSpPr>
        <p:spPr>
          <a:xfrm rot="2692200">
            <a:off x="5522400" y="1564920"/>
            <a:ext cx="2057040" cy="1599840"/>
          </a:xfrm>
          <a:prstGeom prst="ellipse">
            <a:avLst/>
          </a:prstGeom>
          <a:solidFill>
            <a:srgbClr val="729fcf">
              <a:alpha val="1000"/>
            </a:srgbClr>
          </a:solidFill>
          <a:ln w="19080">
            <a:solidFill>
              <a:srgbClr val="c9211e"/>
            </a:solidFill>
            <a:prstDash val="lg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C9E44C6-32C5-415E-AFB4-A1B4174A74E0}" type="slidenum">
              <a:t>4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A03C4FDA-7CB6-4CD8-8D56-2C4FAF76F0FF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2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920" y="1371600"/>
            <a:ext cx="7314480" cy="3200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Memory errors come from unsafe languages[1] →  safety-critical, systems programming, low level</a:t>
            </a: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FFI in software engineering is difficult and error prone, reason in new paradigm </a:t>
            </a:r>
            <a:r>
              <a:rPr b="0" lang="sv-SE" sz="2000" spc="-1" strike="noStrike">
                <a:solidFill>
                  <a:srgbClr val="333333"/>
                </a:solidFill>
                <a:latin typeface="Calibri"/>
                <a:ea typeface="Noto Sans CJK SC"/>
              </a:rPr>
              <a:t>[2]</a:t>
            </a: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FFI safe/unsafe languages is potentially more unsafe than the rest! </a:t>
            </a:r>
            <a:r>
              <a:rPr b="0" lang="sv-SE" sz="2000" spc="-1" strike="noStrike">
                <a:solidFill>
                  <a:srgbClr val="333333"/>
                </a:solidFill>
                <a:latin typeface="Calibri"/>
                <a:ea typeface="Noto Sans CJK SC"/>
              </a:rPr>
              <a:t>[3]</a:t>
            </a:r>
            <a:endParaRPr b="0" lang="en-US" sz="20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  <a:ea typeface="Noto Sans CJK SC"/>
              </a:rPr>
              <a:t>FFI resuscitate old avenues of attack → weakest link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latin typeface="Arial"/>
            </a:endParaRPr>
          </a:p>
        </p:txBody>
      </p:sp>
      <p:sp>
        <p:nvSpPr>
          <p:cNvPr id="143" name="Straight Connector 3"/>
          <p:cNvSpPr/>
          <p:nvPr/>
        </p:nvSpPr>
        <p:spPr>
          <a:xfrm>
            <a:off x="591840" y="6252480"/>
            <a:ext cx="10851120" cy="43560"/>
          </a:xfrm>
          <a:prstGeom prst="line">
            <a:avLst/>
          </a:prstGeom>
          <a:ln w="6480">
            <a:solidFill>
              <a:srgbClr val="1954a6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PlaceHolder 3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pic>
        <p:nvPicPr>
          <p:cNvPr id="145" name="" descr=""/>
          <p:cNvPicPr/>
          <p:nvPr/>
        </p:nvPicPr>
        <p:blipFill>
          <a:blip r:embed="rId1"/>
          <a:stretch/>
        </p:blipFill>
        <p:spPr>
          <a:xfrm>
            <a:off x="3938040" y="4343400"/>
            <a:ext cx="7491960" cy="1680480"/>
          </a:xfrm>
          <a:prstGeom prst="rect">
            <a:avLst/>
          </a:prstGeom>
          <a:ln w="0">
            <a:noFill/>
          </a:ln>
        </p:spPr>
      </p:pic>
      <p:sp>
        <p:nvSpPr>
          <p:cNvPr id="146" name=""/>
          <p:cNvSpPr/>
          <p:nvPr/>
        </p:nvSpPr>
        <p:spPr>
          <a:xfrm>
            <a:off x="686160" y="4343400"/>
            <a:ext cx="8457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Cross-Language Attacks (CLA) transfer back and forth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between languages to circumvent deployed defenses.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Mergendahl et al., [2] 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47" name=""/>
          <p:cNvSpPr/>
          <p:nvPr/>
        </p:nvSpPr>
        <p:spPr>
          <a:xfrm>
            <a:off x="8001000" y="2968200"/>
            <a:ext cx="3428640" cy="23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</a:rPr>
              <a:t>[9] “Memory Safe Languages in Android 13,” 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57C4495-7E1B-4B74-AAD5-5B51844F616E}" type="slidenum">
              <a:t>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783FB05D-3E17-41D5-86A2-BC35B8F11A21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763200" y="6876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3: 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Rust and </a:t>
            </a: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SPARK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50" name=""/>
          <p:cNvSpPr/>
          <p:nvPr/>
        </p:nvSpPr>
        <p:spPr>
          <a:xfrm>
            <a:off x="2287440" y="3321000"/>
            <a:ext cx="343080" cy="207720"/>
          </a:xfrm>
          <a:prstGeom prst="rect">
            <a:avLst/>
          </a:prstGeom>
          <a:noFill/>
          <a:ln w="1008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51" name=""/>
          <p:cNvGrpSpPr/>
          <p:nvPr/>
        </p:nvGrpSpPr>
        <p:grpSpPr>
          <a:xfrm>
            <a:off x="457200" y="1371600"/>
            <a:ext cx="4343040" cy="2514240"/>
            <a:chOff x="457200" y="1371600"/>
            <a:chExt cx="4343040" cy="2514240"/>
          </a:xfrm>
        </p:grpSpPr>
        <p:pic>
          <p:nvPicPr>
            <p:cNvPr id="152" name="" descr=""/>
            <p:cNvPicPr/>
            <p:nvPr/>
          </p:nvPicPr>
          <p:blipFill>
            <a:blip r:embed="rId1"/>
            <a:stretch/>
          </p:blipFill>
          <p:spPr>
            <a:xfrm>
              <a:off x="457200" y="1371600"/>
              <a:ext cx="4343040" cy="2514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3" name=""/>
            <p:cNvSpPr/>
            <p:nvPr/>
          </p:nvSpPr>
          <p:spPr>
            <a:xfrm>
              <a:off x="1873080" y="2530080"/>
              <a:ext cx="313920" cy="190080"/>
            </a:xfrm>
            <a:prstGeom prst="rect">
              <a:avLst/>
            </a:prstGeom>
            <a:noFill/>
            <a:ln w="1908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" name=""/>
            <p:cNvSpPr/>
            <p:nvPr/>
          </p:nvSpPr>
          <p:spPr>
            <a:xfrm>
              <a:off x="1909800" y="2143800"/>
              <a:ext cx="313920" cy="190440"/>
            </a:xfrm>
            <a:prstGeom prst="rect">
              <a:avLst/>
            </a:prstGeom>
            <a:noFill/>
            <a:ln w="1908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" name=""/>
            <p:cNvSpPr/>
            <p:nvPr/>
          </p:nvSpPr>
          <p:spPr>
            <a:xfrm>
              <a:off x="2838600" y="1877760"/>
              <a:ext cx="497160" cy="217800"/>
            </a:xfrm>
            <a:prstGeom prst="rect">
              <a:avLst/>
            </a:prstGeom>
            <a:noFill/>
            <a:ln w="19080">
              <a:solidFill>
                <a:srgbClr val="ff4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"/>
            <p:cNvSpPr/>
            <p:nvPr/>
          </p:nvSpPr>
          <p:spPr>
            <a:xfrm>
              <a:off x="2361240" y="2955960"/>
              <a:ext cx="497160" cy="217800"/>
            </a:xfrm>
            <a:prstGeom prst="rect">
              <a:avLst/>
            </a:prstGeom>
            <a:noFill/>
            <a:ln w="19080">
              <a:solidFill>
                <a:srgbClr val="ff4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"/>
            <p:cNvSpPr/>
            <p:nvPr/>
          </p:nvSpPr>
          <p:spPr>
            <a:xfrm>
              <a:off x="2354760" y="2337120"/>
              <a:ext cx="497520" cy="217800"/>
            </a:xfrm>
            <a:prstGeom prst="rect">
              <a:avLst/>
            </a:prstGeom>
            <a:noFill/>
            <a:ln w="19080">
              <a:solidFill>
                <a:srgbClr val="ff4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58" name=""/>
          <p:cNvGrpSpPr/>
          <p:nvPr/>
        </p:nvGrpSpPr>
        <p:grpSpPr>
          <a:xfrm>
            <a:off x="5412600" y="1371600"/>
            <a:ext cx="5463720" cy="4878720"/>
            <a:chOff x="5412600" y="1371600"/>
            <a:chExt cx="5463720" cy="4878720"/>
          </a:xfrm>
        </p:grpSpPr>
        <p:pic>
          <p:nvPicPr>
            <p:cNvPr id="159" name="" descr=""/>
            <p:cNvPicPr/>
            <p:nvPr/>
          </p:nvPicPr>
          <p:blipFill>
            <a:blip r:embed="rId2"/>
            <a:stretch/>
          </p:blipFill>
          <p:spPr>
            <a:xfrm>
              <a:off x="5486400" y="1371600"/>
              <a:ext cx="5389920" cy="4878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0" name=""/>
            <p:cNvSpPr/>
            <p:nvPr/>
          </p:nvSpPr>
          <p:spPr>
            <a:xfrm>
              <a:off x="5412600" y="2205720"/>
              <a:ext cx="228600" cy="360"/>
            </a:xfrm>
            <a:prstGeom prst="line">
              <a:avLst/>
            </a:prstGeom>
            <a:ln w="0">
              <a:solidFill>
                <a:srgbClr val="3465a4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"/>
            <p:cNvSpPr/>
            <p:nvPr/>
          </p:nvSpPr>
          <p:spPr>
            <a:xfrm>
              <a:off x="7351200" y="2206080"/>
              <a:ext cx="228600" cy="360"/>
            </a:xfrm>
            <a:prstGeom prst="line">
              <a:avLst/>
            </a:prstGeom>
            <a:ln w="0">
              <a:solidFill>
                <a:srgbClr val="3465a4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" name=""/>
            <p:cNvSpPr/>
            <p:nvPr/>
          </p:nvSpPr>
          <p:spPr>
            <a:xfrm>
              <a:off x="9144000" y="2514600"/>
              <a:ext cx="228600" cy="360"/>
            </a:xfrm>
            <a:prstGeom prst="line">
              <a:avLst/>
            </a:prstGeom>
            <a:ln w="0">
              <a:solidFill>
                <a:srgbClr val="3465a4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"/>
            <p:cNvSpPr/>
            <p:nvPr/>
          </p:nvSpPr>
          <p:spPr>
            <a:xfrm>
              <a:off x="5426280" y="1864800"/>
              <a:ext cx="228600" cy="360"/>
            </a:xfrm>
            <a:prstGeom prst="line">
              <a:avLst/>
            </a:prstGeom>
            <a:ln w="0">
              <a:solidFill>
                <a:srgbClr val="ff4000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" name=""/>
            <p:cNvSpPr/>
            <p:nvPr/>
          </p:nvSpPr>
          <p:spPr>
            <a:xfrm>
              <a:off x="7331400" y="1884240"/>
              <a:ext cx="228600" cy="360"/>
            </a:xfrm>
            <a:prstGeom prst="line">
              <a:avLst/>
            </a:prstGeom>
            <a:ln w="0">
              <a:solidFill>
                <a:srgbClr val="ff4000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"/>
            <p:cNvSpPr/>
            <p:nvPr/>
          </p:nvSpPr>
          <p:spPr>
            <a:xfrm>
              <a:off x="9144000" y="2743200"/>
              <a:ext cx="228600" cy="360"/>
            </a:xfrm>
            <a:prstGeom prst="line">
              <a:avLst/>
            </a:prstGeom>
            <a:ln w="0">
              <a:solidFill>
                <a:srgbClr val="ff4000"/>
              </a:solidFill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6" name=""/>
          <p:cNvSpPr/>
          <p:nvPr/>
        </p:nvSpPr>
        <p:spPr>
          <a:xfrm>
            <a:off x="457200" y="4343400"/>
            <a:ext cx="4343040" cy="107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Energy Efficiency across Programming Languages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How Do Energy, Time, and Memory Relate?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latin typeface="Arial"/>
                <a:ea typeface="Noto Sans CJK SC"/>
              </a:rPr>
              <a:t>R. Pereira et al.[3]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653011B-C5C9-4A46-8459-F01CBC255F4D}" type="slidenum">
              <a:t>6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074B8151-75CE-4D9A-A071-947888DF21C7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118094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4: Rust safety guarantees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ftr" idx="1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69" name="Subtitle 4"/>
          <p:cNvSpPr/>
          <p:nvPr/>
        </p:nvSpPr>
        <p:spPr>
          <a:xfrm>
            <a:off x="228600" y="1371600"/>
            <a:ext cx="6629040" cy="365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Rust has type safety, memory safety and ownership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Unsafe Rust allows to deviate from the borrow checker but invariants must be followed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Unsafe Rust </a:t>
            </a: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limited to 4 operations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: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  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Dereference a raw pointer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  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Call an unsafe function or method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  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Access or modify a mutable static variable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  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Implement an unsafe trait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7315200" y="3429000"/>
            <a:ext cx="688140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600" spc="-1" strike="noStrike">
                <a:latin typeface="Arial"/>
              </a:rPr>
              <a:t>https://doc.rust-lang.org/beta/std/slice/fn.from_raw_parts_mut.html</a:t>
            </a:r>
            <a:endParaRPr b="0" lang="en-US" sz="600" spc="-1" strike="noStrike">
              <a:latin typeface="Arial"/>
            </a:endParaRPr>
          </a:p>
        </p:txBody>
      </p:sp>
      <p:sp>
        <p:nvSpPr>
          <p:cNvPr id="171" name=""/>
          <p:cNvSpPr/>
          <p:nvPr/>
        </p:nvSpPr>
        <p:spPr>
          <a:xfrm>
            <a:off x="6629400" y="1371600"/>
            <a:ext cx="4803480" cy="205740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Arial"/>
              </a:rPr>
              <a:t>Invariants example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Safety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Behavior is undefined if any of the following conditions are violated: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</a:t>
            </a:r>
            <a:r>
              <a:rPr b="0" lang="en-US" sz="1000" spc="-1" strike="noStrike">
                <a:latin typeface="Arial"/>
              </a:rPr>
              <a:t>1. data must be valid for both reads and writes for len * mem::size_of::&lt;T&gt;() many bytes, and it must be properly aligned. This means in particular: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     </a:t>
            </a:r>
            <a:r>
              <a:rPr b="0" lang="en-US" sz="1000" spc="-1" strike="noStrike">
                <a:latin typeface="Arial"/>
              </a:rPr>
              <a:t>1.1 The entire memory range of this slice must be contained within a single allocated object! Slices can never span across multiple allocated objects.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        </a:t>
            </a:r>
            <a:r>
              <a:rPr b="0" lang="en-US" sz="1000" spc="-1" strike="noStrike">
                <a:latin typeface="Arial"/>
              </a:rPr>
              <a:t>1.2 data must be non-null and aligned even for zero-length slices.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...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33D5662-F38F-4E0F-A50B-E06075DF5867}" type="slidenum">
              <a:t>7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0323B0F5-726B-42BB-92D0-359FC4229B98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818280" y="112248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5: SPARK safety guarantees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74" name="Subtitle 3"/>
          <p:cNvSpPr/>
          <p:nvPr/>
        </p:nvSpPr>
        <p:spPr>
          <a:xfrm>
            <a:off x="827280" y="2057400"/>
            <a:ext cx="9002160" cy="297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SPARK: biggest possible subset of Ada with specification and sound verification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Pointers ownership rules added in 2019, forbids aliasing, allows begning aliasing (“observing”)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Support for mathematical proofs: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absence of runtime exceptions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verify the fulfillment of security and safety properties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or establish that the software follows its specifications/behavior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8A53F87-7E6C-49F7-993A-93012B1BA43A}" type="slidenum">
              <a:t>8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131478AE-FA33-4D8C-B4CA-6DA1218A4328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30400"/>
            <a:ext cx="10437840" cy="683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Background 3: What is ownership?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sv-SE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sv-SE" sz="1200" spc="-1" strike="noStrike">
                <a:solidFill>
                  <a:srgbClr val="8b8b8b"/>
                </a:solidFill>
                <a:latin typeface="Calibri"/>
              </a:rPr>
              <a:t>Background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77" name="Subtitle 9"/>
          <p:cNvSpPr/>
          <p:nvPr/>
        </p:nvSpPr>
        <p:spPr>
          <a:xfrm>
            <a:off x="370080" y="1371600"/>
            <a:ext cx="3744360" cy="365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500" spc="-1" strike="noStrike">
                <a:solidFill>
                  <a:srgbClr val="000000"/>
                </a:solidFill>
                <a:latin typeface="Calibri"/>
              </a:rPr>
              <a:t>Rust ownership: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one place in memory has one owner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compiler annotates the types with lifetimes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compiler removes the memory when the owner is out of scope.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500" spc="-1" strike="noStrike">
                <a:solidFill>
                  <a:srgbClr val="000000"/>
                </a:solidFill>
                <a:latin typeface="Calibri"/>
              </a:rPr>
              <a:t>SPARK ownership: 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inspired by Rust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programmer need to implement deallocating functions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- the compiler will not throw an error in case of illegal operations 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178" name="" descr=""/>
          <p:cNvPicPr/>
          <p:nvPr/>
        </p:nvPicPr>
        <p:blipFill>
          <a:blip r:embed="rId1"/>
          <a:stretch/>
        </p:blipFill>
        <p:spPr>
          <a:xfrm>
            <a:off x="5257800" y="998280"/>
            <a:ext cx="4448160" cy="1789200"/>
          </a:xfrm>
          <a:prstGeom prst="rect">
            <a:avLst/>
          </a:prstGeom>
          <a:ln w="0">
            <a:noFill/>
          </a:ln>
        </p:spPr>
      </p:pic>
      <p:sp>
        <p:nvSpPr>
          <p:cNvPr id="179" name=""/>
          <p:cNvSpPr/>
          <p:nvPr/>
        </p:nvSpPr>
        <p:spPr>
          <a:xfrm>
            <a:off x="9829800" y="1371600"/>
            <a:ext cx="1371240" cy="5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Arial"/>
              </a:rPr>
              <a:t>“</a:t>
            </a:r>
            <a:r>
              <a:rPr b="0" lang="en-US" sz="1000" spc="-1" strike="noStrike">
                <a:latin typeface="Arial"/>
              </a:rPr>
              <a:t>Understanding Ownership” Luis Soares [5]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80" name=""/>
          <p:cNvSpPr/>
          <p:nvPr/>
        </p:nvSpPr>
        <p:spPr>
          <a:xfrm>
            <a:off x="5257800" y="2971800"/>
            <a:ext cx="5257440" cy="152280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fn main(){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    </a:t>
            </a:r>
            <a:r>
              <a:rPr b="0" lang="en-US" sz="1000" spc="-1" strike="noStrike">
                <a:latin typeface="Courier New"/>
              </a:rPr>
              <a:t>let a = String::from("foo");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    </a:t>
            </a:r>
            <a:r>
              <a:rPr b="1" lang="en-US" sz="1000" spc="-1" strike="noStrike">
                <a:latin typeface="Courier New"/>
              </a:rPr>
              <a:t>moving_out(a)</a:t>
            </a:r>
            <a:r>
              <a:rPr b="0" lang="en-US" sz="1000" spc="-1" strike="noStrike">
                <a:latin typeface="Courier New"/>
              </a:rPr>
              <a:t>; // a is moved here to moving_out function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    </a:t>
            </a:r>
            <a:r>
              <a:rPr b="0" lang="en-US" sz="1000" spc="-1" strike="noStrike">
                <a:latin typeface="Courier New"/>
              </a:rPr>
              <a:t>println!("{}", a);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}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000" spc="-1" strike="noStrike">
                <a:latin typeface="Courier New"/>
              </a:rPr>
              <a:t>fn moving_out(a: String)</a:t>
            </a:r>
            <a:r>
              <a:rPr b="0" lang="en-US" sz="1000" spc="-1" strike="noStrike">
                <a:latin typeface="Courier New"/>
              </a:rPr>
              <a:t>{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    </a:t>
            </a:r>
            <a:r>
              <a:rPr b="0" lang="en-US" sz="1000" spc="-1" strike="noStrike">
                <a:latin typeface="Courier New"/>
              </a:rPr>
              <a:t>// a goes out of scope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Courier New"/>
              </a:rPr>
              <a:t>}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5257800" y="4572000"/>
            <a:ext cx="5257440" cy="1599840"/>
          </a:xfrm>
          <a:prstGeom prst="rect">
            <a:avLst/>
          </a:prstGeom>
          <a:solidFill>
            <a:srgbClr val="ee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Liberation Mono;Courier New;DejaVu Sans Mono"/>
              </a:rPr>
              <a:t>error</a:t>
            </a:r>
            <a:r>
              <a:rPr b="0" lang="en-US" sz="1000" spc="-1" strike="noStrike" u="sng">
                <a:solidFill>
                  <a:srgbClr val="0000ff"/>
                </a:solidFill>
                <a:uFillTx/>
                <a:latin typeface="Liberation Mono;Courier New;DejaVu Sans Mono"/>
                <a:hlinkClick r:id="rId2"/>
              </a:rPr>
              <a:t>[E0382]</a:t>
            </a:r>
            <a:r>
              <a:rPr b="0" lang="en-US" sz="1000" spc="-1" strike="noStrike">
                <a:latin typeface="Liberation Mono;Courier New;DejaVu Sans Mono"/>
              </a:rPr>
              <a:t>: borrow of moved value: `a`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Liberation Mono;Courier New;DejaVu Sans Mono"/>
              </a:rPr>
              <a:t>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Liberation Mono;Courier New;DejaVu Sans Mono"/>
              </a:rPr>
              <a:t>3 |     let a = String::from("foo");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Liberation Mono;Courier New;DejaVu Sans Mono"/>
              </a:rPr>
              <a:t>  </a:t>
            </a:r>
            <a:r>
              <a:rPr b="0" lang="en-US" sz="1000" spc="-1" strike="noStrike">
                <a:latin typeface="Liberation Mono;Courier New;DejaVu Sans Mono"/>
              </a:rPr>
              <a:t>|         - move occurs because `a` has type `String`, which does not implement the `Copy` trait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Liberation Mono;Courier New;DejaVu Sans Mono"/>
              </a:rPr>
              <a:t>4 |     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Liberation Mono;Courier New;DejaVu Sans Mono"/>
              </a:rPr>
              <a:t>5 |     some_stuff(a);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Liberation Mono;Courier New;DejaVu Sans Mono"/>
              </a:rPr>
              <a:t>  </a:t>
            </a:r>
            <a:r>
              <a:rPr b="0" lang="en-US" sz="1000" spc="-1" strike="noStrike">
                <a:latin typeface="Liberation Mono;Courier New;DejaVu Sans Mono"/>
              </a:rPr>
              <a:t>|                - value moved here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Liberation Mono;Courier New;DejaVu Sans Mono"/>
              </a:rPr>
              <a:t>6 |     println!("{}", a);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latin typeface="Liberation Mono;Courier New;DejaVu Sans Mono"/>
              </a:rPr>
              <a:t>  </a:t>
            </a:r>
            <a:r>
              <a:rPr b="0" lang="en-US" sz="1000" spc="-1" strike="noStrike">
                <a:latin typeface="Liberation Mono;Courier New;DejaVu Sans Mono"/>
              </a:rPr>
              <a:t>|                    ^ value borrowed here after move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97D35AC-CCA9-4BC5-A135-5427AB621189}" type="slidenum">
              <a:t>9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fld id="{CF892CF9-C389-4D44-A1AC-F5194207D90E}" type="datetime1">
              <a:rPr lang="en-US"/>
              <a:t>05/29/2023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1382</TotalTime>
  <Application>LibreOffice/7.3.7.2$Linux_X86_64 LibreOffice_project/30$Build-2</Application>
  <AppVersion>15.0000</AppVersion>
  <Company>KTH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2019-02-12T11:55:31Z</dcterms:created>
  <dc:creator>Malin Söderkvist</dc:creator>
  <dc:description/>
  <dc:language>en-US</dc:language>
  <cp:lastModifiedBy/>
  <dcterms:modified xsi:type="dcterms:W3CDTF">2023-05-29T11:04:42Z</dcterms:modified>
  <cp:revision>16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r8>2</vt:r8>
  </property>
</Properties>
</file>